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41:37.8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1,'8782'0,"-8763"0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8:00:36.814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0 1,'790'0,"-788"0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9:24:03.9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1,'2704'0,"-2684"0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9:24:15.1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1,'392'0,"-378"0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03:38:21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0 173,'7028'0,"-7010"0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03:39:45.6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0 173,'7028'0,"-7010"0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8T03:39:52.4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0 173,'7028'0,"-7010"0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44:32.5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1,'0'1799,"0"-1781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47:05.209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0 1,'7092'0,"-7077"0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48:22.281"/>
    </inkml:context>
    <inkml:brush xml:id="br0">
      <inkml:brushProperty name="width" value="0.1" units="cm"/>
      <inkml:brushProperty name="height" value="0.1" units="cm"/>
      <inkml:brushProperty name="color" value="#00B050"/>
      <inkml:brushProperty name="ignorePressure" value="1"/>
    </inkml:brush>
  </inkml:definitions>
  <inkml:trace contextRef="#ctx0" brushRef="#br0">0 1,'8779'0,"-8760"0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48:22.282"/>
    </inkml:context>
    <inkml:brush xml:id="br0">
      <inkml:brushProperty name="width" value="0.1" units="cm"/>
      <inkml:brushProperty name="height" value="0.1" units="cm"/>
      <inkml:brushProperty name="color" value="#00B050"/>
      <inkml:brushProperty name="ignorePressure" value="1"/>
    </inkml:brush>
  </inkml:definitions>
  <inkml:trace contextRef="#ctx0" brushRef="#br0">1 0,'0'1761,"0"-1744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55:51.866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1 1,'0'2456,"0"-2431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7:58:52.242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0 1,'2661'0,"-2655"0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8:00:00.558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0 1,'1588'0,"-1585"0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08:00:14.262"/>
    </inkml:context>
    <inkml:brush xml:id="br0">
      <inkml:brushProperty name="width" value="0.1" units="cm"/>
      <inkml:brushProperty name="height" value="0.1" units="cm"/>
      <inkml:brushProperty name="color" value="#FFC000"/>
      <inkml:brushProperty name="ignorePressure" value="1"/>
    </inkml:brush>
  </inkml:definitions>
  <inkml:trace contextRef="#ctx0" brushRef="#br0">1 1,'0'2456,"0"-2431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3377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297562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984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615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296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791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492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091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937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233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737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327953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065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7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721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519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35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303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357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140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096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102390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327060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313593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9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76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187065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51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vi-VN"/>
              <a:t>Bấm để chỉnh sửa kiểu tiêu đề phụ của Bản cái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196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vi-VN"/>
              <a:t>Bấm để sửa kiểu tiêu đề Bản cái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23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09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645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209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17" Type="http://schemas.openxmlformats.org/officeDocument/2006/relationships/customXml" Target="../ink/ink10.xml"/><Relationship Id="rId2" Type="http://schemas.openxmlformats.org/officeDocument/2006/relationships/image" Target="../media/image21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customXml" Target="../ink/ink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909E9B5-3907-D0A1-E029-2956F9166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CHAPTER 8</a:t>
            </a:r>
            <a:endParaRPr lang="vi-VN" u="sng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1054190-3777-B8E8-774E-36D418547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600" y="3459733"/>
            <a:ext cx="6740800" cy="619600"/>
          </a:xfrm>
        </p:spPr>
        <p:txBody>
          <a:bodyPr/>
          <a:lstStyle/>
          <a:p>
            <a:r>
              <a:rPr lang="en-US" sz="2000" dirty="0"/>
              <a:t>FIGURE 8.8 EXPLANATION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9400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" t="45907" r="43067" b="7534"/>
          <a:stretch/>
        </p:blipFill>
        <p:spPr>
          <a:xfrm>
            <a:off x="1251333" y="1469821"/>
            <a:ext cx="5853292" cy="3848939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Inputs</a:t>
            </a:r>
            <a:endParaRPr lang="vi-VN" dirty="0"/>
          </a:p>
        </p:txBody>
      </p:sp>
      <p:sp>
        <p:nvSpPr>
          <p:cNvPr id="2" name="Tiêu đề phụ 2">
            <a:extLst>
              <a:ext uri="{FF2B5EF4-FFF2-40B4-BE49-F238E27FC236}">
                <a16:creationId xmlns:a16="http://schemas.microsoft.com/office/drawing/2014/main" id="{7D6E6CD6-0774-0DE5-D86A-7B288B8FD7CF}"/>
              </a:ext>
            </a:extLst>
          </p:cNvPr>
          <p:cNvSpPr txBox="1">
            <a:spLocks/>
          </p:cNvSpPr>
          <p:nvPr/>
        </p:nvSpPr>
        <p:spPr>
          <a:xfrm>
            <a:off x="7288065" y="1848567"/>
            <a:ext cx="4271475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 Digital Inputs.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rate = 7.2 kbps.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3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" t="45907" r="43067" b="7534"/>
          <a:stretch/>
        </p:blipFill>
        <p:spPr>
          <a:xfrm>
            <a:off x="1251333" y="1469821"/>
            <a:ext cx="5853292" cy="3848939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Inputs</a:t>
            </a:r>
            <a:endParaRPr lang="vi-VN" dirty="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EFA1BBCF-66AA-E5B2-B57A-B9912C59B3FA}"/>
              </a:ext>
            </a:extLst>
          </p:cNvPr>
          <p:cNvSpPr/>
          <p:nvPr/>
        </p:nvSpPr>
        <p:spPr>
          <a:xfrm>
            <a:off x="4198620" y="1798320"/>
            <a:ext cx="115062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3A3CA65-FD4C-8D90-2E9C-5436B3E5DB23}"/>
              </a:ext>
            </a:extLst>
          </p:cNvPr>
          <p:cNvSpPr/>
          <p:nvPr/>
        </p:nvSpPr>
        <p:spPr>
          <a:xfrm>
            <a:off x="4198620" y="2720700"/>
            <a:ext cx="1150620" cy="81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F2A5469-F223-7301-CADF-C1B972C552D4}"/>
              </a:ext>
            </a:extLst>
          </p:cNvPr>
          <p:cNvSpPr/>
          <p:nvPr/>
        </p:nvSpPr>
        <p:spPr>
          <a:xfrm>
            <a:off x="4198620" y="4404360"/>
            <a:ext cx="1150620" cy="81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B880F114-C204-E99F-D879-B4DE72EFCD77}"/>
                  </a:ext>
                </a:extLst>
              </p14:cNvPr>
              <p14:cNvContentPartPr/>
              <p14:nvPr/>
            </p14:nvContentPartPr>
            <p14:xfrm>
              <a:off x="1508760" y="2210520"/>
              <a:ext cx="2536920" cy="36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B880F114-C204-E99F-D879-B4DE72EFCD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760" y="2192520"/>
                <a:ext cx="2572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A409FED3-0D99-DCBF-D699-E2B0B8A8F525}"/>
                  </a:ext>
                </a:extLst>
              </p14:cNvPr>
              <p14:cNvContentPartPr/>
              <p14:nvPr/>
            </p14:nvContentPartPr>
            <p14:xfrm>
              <a:off x="1508760" y="3132511"/>
              <a:ext cx="2536920" cy="360"/>
            </p14:xfrm>
          </p:contentPart>
        </mc:Choice>
        <mc:Fallback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A409FED3-0D99-DCBF-D699-E2B0B8A8F5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760" y="3114511"/>
                <a:ext cx="2572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Viết tay 8">
                <a:extLst>
                  <a:ext uri="{FF2B5EF4-FFF2-40B4-BE49-F238E27FC236}">
                    <a16:creationId xmlns:a16="http://schemas.microsoft.com/office/drawing/2014/main" id="{CE5BA50D-073C-98B6-6437-6ACC551F7375}"/>
                  </a:ext>
                </a:extLst>
              </p14:cNvPr>
              <p14:cNvContentPartPr/>
              <p14:nvPr/>
            </p14:nvContentPartPr>
            <p14:xfrm>
              <a:off x="1508760" y="4824485"/>
              <a:ext cx="2536920" cy="360"/>
            </p14:xfrm>
          </p:contentPart>
        </mc:Choice>
        <mc:Fallback>
          <p:pic>
            <p:nvPicPr>
              <p:cNvPr id="9" name="Viết tay 8">
                <a:extLst>
                  <a:ext uri="{FF2B5EF4-FFF2-40B4-BE49-F238E27FC236}">
                    <a16:creationId xmlns:a16="http://schemas.microsoft.com/office/drawing/2014/main" id="{CE5BA50D-073C-98B6-6437-6ACC551F7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0760" y="4806485"/>
                <a:ext cx="25725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êu đề phụ 2">
            <a:extLst>
              <a:ext uri="{FF2B5EF4-FFF2-40B4-BE49-F238E27FC236}">
                <a16:creationId xmlns:a16="http://schemas.microsoft.com/office/drawing/2014/main" id="{8F659C49-0879-B345-B468-DBFBC853D160}"/>
              </a:ext>
            </a:extLst>
          </p:cNvPr>
          <p:cNvSpPr txBox="1">
            <a:spLocks/>
          </p:cNvSpPr>
          <p:nvPr/>
        </p:nvSpPr>
        <p:spPr>
          <a:xfrm>
            <a:off x="7257565" y="1978107"/>
            <a:ext cx="4588635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Pulse stuffing technique.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dummy bits extra.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Inserted at fixed locations.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Raise each source.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D9FA086-ABF7-B9C6-FE59-C64B3ABE5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333" y="5479691"/>
            <a:ext cx="5853292" cy="684875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83CD5AD3-5F8A-16D6-C40B-413C11D94A28}"/>
              </a:ext>
            </a:extLst>
          </p:cNvPr>
          <p:cNvSpPr/>
          <p:nvPr/>
        </p:nvSpPr>
        <p:spPr>
          <a:xfrm>
            <a:off x="4198620" y="1806660"/>
            <a:ext cx="115062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67214A1A-7729-029D-BF8D-8A3027DF14E9}"/>
              </a:ext>
            </a:extLst>
          </p:cNvPr>
          <p:cNvSpPr/>
          <p:nvPr/>
        </p:nvSpPr>
        <p:spPr>
          <a:xfrm>
            <a:off x="4198620" y="2718973"/>
            <a:ext cx="115062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8DC989B9-FA4E-E01B-1A59-911F0D840503}"/>
              </a:ext>
            </a:extLst>
          </p:cNvPr>
          <p:cNvSpPr/>
          <p:nvPr/>
        </p:nvSpPr>
        <p:spPr>
          <a:xfrm>
            <a:off x="4198620" y="4420625"/>
            <a:ext cx="115062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612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" t="45907" r="43067" b="7534"/>
          <a:stretch/>
        </p:blipFill>
        <p:spPr>
          <a:xfrm>
            <a:off x="1251333" y="1469821"/>
            <a:ext cx="5853292" cy="3848939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Inputs</a:t>
            </a:r>
            <a:endParaRPr lang="vi-VN" dirty="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5B1086-0C33-0E06-FA6E-E72B4BB20397}"/>
              </a:ext>
            </a:extLst>
          </p:cNvPr>
          <p:cNvSpPr/>
          <p:nvPr/>
        </p:nvSpPr>
        <p:spPr>
          <a:xfrm>
            <a:off x="1524000" y="2247900"/>
            <a:ext cx="8458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C64999F-D5E0-AB65-F2FA-9E3F80EA0B7B}"/>
              </a:ext>
            </a:extLst>
          </p:cNvPr>
          <p:cNvSpPr/>
          <p:nvPr/>
        </p:nvSpPr>
        <p:spPr>
          <a:xfrm>
            <a:off x="1524000" y="3172183"/>
            <a:ext cx="8458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BBC255E4-14C0-3C2F-79E1-ADC1B8078A81}"/>
              </a:ext>
            </a:extLst>
          </p:cNvPr>
          <p:cNvSpPr/>
          <p:nvPr/>
        </p:nvSpPr>
        <p:spPr>
          <a:xfrm>
            <a:off x="1527810" y="4872274"/>
            <a:ext cx="8458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C59FBD35-0E7D-3856-FA8D-3C0FB1F114CB}"/>
              </a:ext>
            </a:extLst>
          </p:cNvPr>
          <p:cNvSpPr/>
          <p:nvPr/>
        </p:nvSpPr>
        <p:spPr>
          <a:xfrm>
            <a:off x="5600700" y="1848567"/>
            <a:ext cx="7315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1F09DB5-54C6-8A8C-A1C9-27C50204526D}"/>
              </a:ext>
            </a:extLst>
          </p:cNvPr>
          <p:cNvSpPr/>
          <p:nvPr/>
        </p:nvSpPr>
        <p:spPr>
          <a:xfrm>
            <a:off x="5600700" y="2785827"/>
            <a:ext cx="7315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1683B1A-1644-FF91-2E99-E280FBF99A28}"/>
              </a:ext>
            </a:extLst>
          </p:cNvPr>
          <p:cNvSpPr/>
          <p:nvPr/>
        </p:nvSpPr>
        <p:spPr>
          <a:xfrm>
            <a:off x="5600700" y="4445554"/>
            <a:ext cx="73152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iêu đề phụ 2">
            <a:extLst>
              <a:ext uri="{FF2B5EF4-FFF2-40B4-BE49-F238E27FC236}">
                <a16:creationId xmlns:a16="http://schemas.microsoft.com/office/drawing/2014/main" id="{84A89EF8-75E1-F456-9C8C-D140DF4DAD67}"/>
              </a:ext>
            </a:extLst>
          </p:cNvPr>
          <p:cNvSpPr txBox="1">
            <a:spLocks/>
          </p:cNvSpPr>
          <p:nvPr/>
        </p:nvSpPr>
        <p:spPr>
          <a:xfrm>
            <a:off x="7257565" y="1978107"/>
            <a:ext cx="4588635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Total: 64 kbps.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7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373468"/>
            <a:ext cx="6053649" cy="477470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6F6FEE4-0FE1-F4CB-6C8C-7D065D703D35}"/>
              </a:ext>
            </a:extLst>
          </p:cNvPr>
          <p:cNvSpPr/>
          <p:nvPr/>
        </p:nvSpPr>
        <p:spPr>
          <a:xfrm>
            <a:off x="1317071" y="1451295"/>
            <a:ext cx="3741489" cy="197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1152DC89-CBCF-F48E-AC0C-7D906A9D5317}"/>
              </a:ext>
            </a:extLst>
          </p:cNvPr>
          <p:cNvSpPr/>
          <p:nvPr/>
        </p:nvSpPr>
        <p:spPr>
          <a:xfrm>
            <a:off x="5184395" y="1451295"/>
            <a:ext cx="2004969" cy="19777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607FC5-7CF6-75DF-784A-C46B87BDA28C}"/>
              </a:ext>
            </a:extLst>
          </p:cNvPr>
          <p:cNvSpPr/>
          <p:nvPr/>
        </p:nvSpPr>
        <p:spPr>
          <a:xfrm>
            <a:off x="1317072" y="3565321"/>
            <a:ext cx="3380763" cy="22230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FF107E1-1E2F-0BEF-0F3D-02A65CB919B7}"/>
              </a:ext>
            </a:extLst>
          </p:cNvPr>
          <p:cNvSpPr/>
          <p:nvPr/>
        </p:nvSpPr>
        <p:spPr>
          <a:xfrm>
            <a:off x="4932727" y="3565321"/>
            <a:ext cx="2256638" cy="22230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42074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3" t="45907" r="1910" b="7534"/>
          <a:stretch/>
        </p:blipFill>
        <p:spPr>
          <a:xfrm>
            <a:off x="1251333" y="1469821"/>
            <a:ext cx="4212207" cy="4149576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Operation</a:t>
            </a:r>
            <a:endParaRPr lang="vi-VN" dirty="0"/>
          </a:p>
        </p:txBody>
      </p:sp>
      <p:sp>
        <p:nvSpPr>
          <p:cNvPr id="2" name="Tiêu đề phụ 2">
            <a:extLst>
              <a:ext uri="{FF2B5EF4-FFF2-40B4-BE49-F238E27FC236}">
                <a16:creationId xmlns:a16="http://schemas.microsoft.com/office/drawing/2014/main" id="{0D55354C-7443-0FCD-603F-38B0E2C93CFF}"/>
              </a:ext>
            </a:extLst>
          </p:cNvPr>
          <p:cNvSpPr txBox="1">
            <a:spLocks/>
          </p:cNvSpPr>
          <p:nvPr/>
        </p:nvSpPr>
        <p:spPr>
          <a:xfrm>
            <a:off x="5611645" y="1640047"/>
            <a:ext cx="6046955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Digital signal (from PCM): 64 kbps.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Digital signal (from Input): 64 kbps.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83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Operation</a:t>
            </a:r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B4BFDF4-998D-66CE-FB52-203D440D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608558"/>
            <a:ext cx="7268589" cy="307700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52664E80-38EA-302B-0A3D-B69E84B7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33" y="4973178"/>
            <a:ext cx="726858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59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3" t="45907" r="1910" b="7534"/>
          <a:stretch/>
        </p:blipFill>
        <p:spPr>
          <a:xfrm>
            <a:off x="1251333" y="1469821"/>
            <a:ext cx="4212207" cy="4149576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Operation</a:t>
            </a:r>
            <a:endParaRPr lang="vi-VN" dirty="0"/>
          </a:p>
        </p:txBody>
      </p:sp>
      <p:sp>
        <p:nvSpPr>
          <p:cNvPr id="2" name="Tiêu đề phụ 2">
            <a:extLst>
              <a:ext uri="{FF2B5EF4-FFF2-40B4-BE49-F238E27FC236}">
                <a16:creationId xmlns:a16="http://schemas.microsoft.com/office/drawing/2014/main" id="{0D55354C-7443-0FCD-603F-38B0E2C93CFF}"/>
              </a:ext>
            </a:extLst>
          </p:cNvPr>
          <p:cNvSpPr txBox="1">
            <a:spLocks/>
          </p:cNvSpPr>
          <p:nvPr/>
        </p:nvSpPr>
        <p:spPr>
          <a:xfrm>
            <a:off x="5611645" y="1640047"/>
            <a:ext cx="6046955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Digital signal (from PCM): 64 kbps.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Digital signal (from Input): 64 kbps.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 signal: 128 kbps.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64 + 64 ≥ 128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6610A2C-C06F-247A-2FC0-5D2ED0C542A3}"/>
              </a:ext>
            </a:extLst>
          </p:cNvPr>
          <p:cNvSpPr/>
          <p:nvPr/>
        </p:nvSpPr>
        <p:spPr>
          <a:xfrm>
            <a:off x="3390900" y="3665220"/>
            <a:ext cx="103632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A18C62FD-B4F6-164C-0441-26B7CDE8ACA2}"/>
              </a:ext>
            </a:extLst>
          </p:cNvPr>
          <p:cNvSpPr/>
          <p:nvPr/>
        </p:nvSpPr>
        <p:spPr>
          <a:xfrm>
            <a:off x="1927110" y="1469821"/>
            <a:ext cx="1080000" cy="1080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70FD9E23-35DC-EA8F-5F4D-E6DBC080C60F}"/>
              </a:ext>
            </a:extLst>
          </p:cNvPr>
          <p:cNvSpPr/>
          <p:nvPr/>
        </p:nvSpPr>
        <p:spPr>
          <a:xfrm>
            <a:off x="1258184" y="2549821"/>
            <a:ext cx="253902" cy="23538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197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F5C7B79-913F-1C87-4819-BBC754CE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840" y="2758813"/>
            <a:ext cx="4091600" cy="7984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THANKS FOR LISTENING !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6035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FF5F3D-72E0-4EC5-B5AA-3AF5F5F4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8.8</a:t>
            </a:r>
            <a:endParaRPr lang="vi-VN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373468"/>
            <a:ext cx="6053649" cy="47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1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373468"/>
            <a:ext cx="6053649" cy="477470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6F6FEE4-0FE1-F4CB-6C8C-7D065D703D35}"/>
              </a:ext>
            </a:extLst>
          </p:cNvPr>
          <p:cNvSpPr/>
          <p:nvPr/>
        </p:nvSpPr>
        <p:spPr>
          <a:xfrm>
            <a:off x="1317071" y="1451295"/>
            <a:ext cx="3741489" cy="197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1152DC89-CBCF-F48E-AC0C-7D906A9D5317}"/>
              </a:ext>
            </a:extLst>
          </p:cNvPr>
          <p:cNvSpPr/>
          <p:nvPr/>
        </p:nvSpPr>
        <p:spPr>
          <a:xfrm>
            <a:off x="5184395" y="1451295"/>
            <a:ext cx="2004969" cy="19777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607FC5-7CF6-75DF-784A-C46B87BDA28C}"/>
              </a:ext>
            </a:extLst>
          </p:cNvPr>
          <p:cNvSpPr/>
          <p:nvPr/>
        </p:nvSpPr>
        <p:spPr>
          <a:xfrm>
            <a:off x="1317072" y="3565321"/>
            <a:ext cx="3380763" cy="22230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FF107E1-1E2F-0BEF-0F3D-02A65CB919B7}"/>
              </a:ext>
            </a:extLst>
          </p:cNvPr>
          <p:cNvSpPr/>
          <p:nvPr/>
        </p:nvSpPr>
        <p:spPr>
          <a:xfrm>
            <a:off x="4932727" y="3565321"/>
            <a:ext cx="2256638" cy="22230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7135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F8A975-8FBF-32B6-BBF7-6B102D3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 Analog Samples</a:t>
            </a:r>
            <a:endParaRPr lang="vi-VN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B6A963E-F608-6E46-0222-361C4579C3E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608867" y="1893987"/>
            <a:ext cx="3808969" cy="3348038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 Analog Channels.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 2 is reused.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Sample rate: </a:t>
            </a:r>
          </a:p>
          <a:p>
            <a:pPr marL="114300" indent="0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S1 = 4k (samples/s).</a:t>
            </a:r>
          </a:p>
          <a:p>
            <a:pPr marL="114300" indent="0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S2 = 8k (samples/s).</a:t>
            </a:r>
          </a:p>
          <a:p>
            <a:pPr marL="114300" indent="0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S3 = 4k (samples/s).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DBF9D8E-37E1-6AD5-880E-96360DC42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631" r="37109" b="56949"/>
          <a:stretch/>
        </p:blipFill>
        <p:spPr>
          <a:xfrm>
            <a:off x="1251333" y="1434789"/>
            <a:ext cx="6334122" cy="33481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1668072C-4504-5792-ED3F-264992539923}"/>
                  </a:ext>
                </a:extLst>
              </p14:cNvPr>
              <p14:cNvContentPartPr/>
              <p14:nvPr/>
            </p14:nvContentPartPr>
            <p14:xfrm>
              <a:off x="1471379" y="1831177"/>
              <a:ext cx="3168568" cy="3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1668072C-4504-5792-ED3F-264992539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3380" y="1813537"/>
                <a:ext cx="3204206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91A87474-3B53-4836-C158-34ACEC4009B0}"/>
                  </a:ext>
                </a:extLst>
              </p14:cNvPr>
              <p14:cNvContentPartPr/>
              <p14:nvPr/>
            </p14:nvContentPartPr>
            <p14:xfrm>
              <a:off x="4639947" y="1837494"/>
              <a:ext cx="360" cy="654840"/>
            </p14:xfrm>
          </p:contentPart>
        </mc:Choice>
        <mc:Fallback xmlns=""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91A87474-3B53-4836-C158-34ACEC4009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2307" y="1819494"/>
                <a:ext cx="3600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8C8114D1-1537-0C22-3D30-EAB7015F9ACB}"/>
                  </a:ext>
                </a:extLst>
              </p14:cNvPr>
              <p14:cNvContentPartPr/>
              <p14:nvPr/>
            </p14:nvContentPartPr>
            <p14:xfrm>
              <a:off x="1471379" y="3094794"/>
              <a:ext cx="2558881" cy="36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8C8114D1-1537-0C22-3D30-EAB7015F9A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3379" y="3077154"/>
                <a:ext cx="2594521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0540CFBA-C4F8-E4EB-595A-795BEA40C19E}"/>
                  </a:ext>
                </a:extLst>
              </p14:cNvPr>
              <p14:cNvContentPartPr/>
              <p14:nvPr/>
            </p14:nvContentPartPr>
            <p14:xfrm>
              <a:off x="1471379" y="4367580"/>
              <a:ext cx="3168207" cy="36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0540CFBA-C4F8-E4EB-595A-795BEA40C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3376" y="4349940"/>
                <a:ext cx="320385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5E13A4A4-F9A8-DF13-E4AC-170CA99BAEBA}"/>
                  </a:ext>
                </a:extLst>
              </p14:cNvPr>
              <p14:cNvContentPartPr/>
              <p14:nvPr/>
            </p14:nvContentPartPr>
            <p14:xfrm>
              <a:off x="4639587" y="3727022"/>
              <a:ext cx="360" cy="640558"/>
            </p14:xfrm>
          </p:contentPart>
        </mc:Choice>
        <mc:Fallback xmlns=""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5E13A4A4-F9A8-DF13-E4AC-170CA99BAE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21947" y="3709019"/>
                <a:ext cx="36000" cy="676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23954326-4F5D-B4C2-0208-11363AE9F570}"/>
                  </a:ext>
                </a:extLst>
              </p14:cNvPr>
              <p14:cNvContentPartPr/>
              <p14:nvPr/>
            </p14:nvContentPartPr>
            <p14:xfrm>
              <a:off x="3435987" y="3120993"/>
              <a:ext cx="360" cy="894026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23954326-4F5D-B4C2-0208-11363AE9F5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8347" y="3103343"/>
                <a:ext cx="36000" cy="929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AEC10097-5FFA-38A2-B1BB-995FDAB72802}"/>
                  </a:ext>
                </a:extLst>
              </p14:cNvPr>
              <p14:cNvContentPartPr/>
              <p14:nvPr/>
            </p14:nvContentPartPr>
            <p14:xfrm>
              <a:off x="3435987" y="4014659"/>
              <a:ext cx="960393" cy="360"/>
            </p14:xfrm>
          </p:contentPart>
        </mc:Choice>
        <mc:Fallback xmlns=""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AEC10097-5FFA-38A2-B1BB-995FDAB728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7989" y="3997019"/>
                <a:ext cx="99603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96348F78-CD93-FC10-ABBF-BB236812AEE4}"/>
                  </a:ext>
                </a:extLst>
              </p14:cNvPr>
              <p14:cNvContentPartPr/>
              <p14:nvPr/>
            </p14:nvContentPartPr>
            <p14:xfrm>
              <a:off x="4949843" y="4014299"/>
              <a:ext cx="572944" cy="360"/>
            </p14:xfrm>
          </p:contentPart>
        </mc:Choice>
        <mc:Fallback xmlns=""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96348F78-CD93-FC10-ABBF-BB236812AE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1849" y="3996659"/>
                <a:ext cx="608573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Viết tay 28">
                <a:extLst>
                  <a:ext uri="{FF2B5EF4-FFF2-40B4-BE49-F238E27FC236}">
                    <a16:creationId xmlns:a16="http://schemas.microsoft.com/office/drawing/2014/main" id="{AD3098A2-ECBD-84C6-7E9D-F65EE6BEBF10}"/>
                  </a:ext>
                </a:extLst>
              </p14:cNvPr>
              <p14:cNvContentPartPr/>
              <p14:nvPr/>
            </p14:nvContentPartPr>
            <p14:xfrm>
              <a:off x="5523867" y="3094794"/>
              <a:ext cx="360" cy="894026"/>
            </p14:xfrm>
          </p:contentPart>
        </mc:Choice>
        <mc:Fallback xmlns="">
          <p:pic>
            <p:nvPicPr>
              <p:cNvPr id="29" name="Viết tay 28">
                <a:extLst>
                  <a:ext uri="{FF2B5EF4-FFF2-40B4-BE49-F238E27FC236}">
                    <a16:creationId xmlns:a16="http://schemas.microsoft.com/office/drawing/2014/main" id="{AD3098A2-ECBD-84C6-7E9D-F65EE6BEBF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6227" y="3077144"/>
                <a:ext cx="36000" cy="929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Viết tay 29">
                <a:extLst>
                  <a:ext uri="{FF2B5EF4-FFF2-40B4-BE49-F238E27FC236}">
                    <a16:creationId xmlns:a16="http://schemas.microsoft.com/office/drawing/2014/main" id="{3D3A83A7-6D6F-031E-A1A8-66FDC8CC7AD5}"/>
                  </a:ext>
                </a:extLst>
              </p14:cNvPr>
              <p14:cNvContentPartPr/>
              <p14:nvPr/>
            </p14:nvContentPartPr>
            <p14:xfrm>
              <a:off x="5236315" y="3083592"/>
              <a:ext cx="285032" cy="360"/>
            </p14:xfrm>
          </p:contentPart>
        </mc:Choice>
        <mc:Fallback xmlns="">
          <p:pic>
            <p:nvPicPr>
              <p:cNvPr id="30" name="Viết tay 29">
                <a:extLst>
                  <a:ext uri="{FF2B5EF4-FFF2-40B4-BE49-F238E27FC236}">
                    <a16:creationId xmlns:a16="http://schemas.microsoft.com/office/drawing/2014/main" id="{3D3A83A7-6D6F-031E-A1A8-66FDC8CC7A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8343" y="3065952"/>
                <a:ext cx="320616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Hình ảnh 35">
            <a:extLst>
              <a:ext uri="{FF2B5EF4-FFF2-40B4-BE49-F238E27FC236}">
                <a16:creationId xmlns:a16="http://schemas.microsoft.com/office/drawing/2014/main" id="{42613C70-8B2D-5B47-2576-DD0CDF5683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1333" y="5008137"/>
            <a:ext cx="6334122" cy="69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F8A975-8FBF-32B6-BBF7-6B102D3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 Analog Samples</a:t>
            </a:r>
            <a:endParaRPr lang="vi-VN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DBF9D8E-37E1-6AD5-880E-96360DC42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631" r="37109" b="56949"/>
          <a:stretch/>
        </p:blipFill>
        <p:spPr>
          <a:xfrm>
            <a:off x="1251333" y="1434789"/>
            <a:ext cx="6334122" cy="334813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0128A07-2564-1AE7-DB6D-15533EBF3EDC}"/>
              </a:ext>
            </a:extLst>
          </p:cNvPr>
          <p:cNvSpPr txBox="1"/>
          <p:nvPr/>
        </p:nvSpPr>
        <p:spPr>
          <a:xfrm>
            <a:off x="2758440" y="1540791"/>
            <a:ext cx="129540" cy="21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7430CE1E-935E-54E5-9768-766B755E727C}"/>
              </a:ext>
            </a:extLst>
          </p:cNvPr>
          <p:cNvSpPr/>
          <p:nvPr/>
        </p:nvSpPr>
        <p:spPr>
          <a:xfrm>
            <a:off x="4219662" y="2653556"/>
            <a:ext cx="822121" cy="861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C9931A68-8932-833B-A38B-482C4A239D9F}"/>
                  </a:ext>
                </a:extLst>
              </p14:cNvPr>
              <p14:cNvContentPartPr/>
              <p14:nvPr/>
            </p14:nvContentPartPr>
            <p14:xfrm>
              <a:off x="5603298" y="3500914"/>
              <a:ext cx="981000" cy="360"/>
            </p14:xfrm>
          </p:contentPart>
        </mc:Choice>
        <mc:Fallback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C9931A68-8932-833B-A38B-482C4A239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5658" y="3483274"/>
                <a:ext cx="1016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Viết tay 6">
                <a:extLst>
                  <a:ext uri="{FF2B5EF4-FFF2-40B4-BE49-F238E27FC236}">
                    <a16:creationId xmlns:a16="http://schemas.microsoft.com/office/drawing/2014/main" id="{C37F4CC1-5F90-29F7-8799-9887907614B5}"/>
                  </a:ext>
                </a:extLst>
              </p14:cNvPr>
              <p14:cNvContentPartPr/>
              <p14:nvPr/>
            </p14:nvContentPartPr>
            <p14:xfrm>
              <a:off x="4655418" y="2972434"/>
              <a:ext cx="146880" cy="360"/>
            </p14:xfrm>
          </p:contentPart>
        </mc:Choice>
        <mc:Fallback>
          <p:pic>
            <p:nvPicPr>
              <p:cNvPr id="7" name="Viết tay 6">
                <a:extLst>
                  <a:ext uri="{FF2B5EF4-FFF2-40B4-BE49-F238E27FC236}">
                    <a16:creationId xmlns:a16="http://schemas.microsoft.com/office/drawing/2014/main" id="{C37F4CC1-5F90-29F7-8799-9887907614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7778" y="2954794"/>
                <a:ext cx="18252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êu đề phụ 2">
            <a:extLst>
              <a:ext uri="{FF2B5EF4-FFF2-40B4-BE49-F238E27FC236}">
                <a16:creationId xmlns:a16="http://schemas.microsoft.com/office/drawing/2014/main" id="{6ADC68A7-E233-83F3-096E-904BCC74CC57}"/>
              </a:ext>
            </a:extLst>
          </p:cNvPr>
          <p:cNvSpPr txBox="1">
            <a:spLocks/>
          </p:cNvSpPr>
          <p:nvPr/>
        </p:nvSpPr>
        <p:spPr>
          <a:xfrm>
            <a:off x="7608867" y="1893987"/>
            <a:ext cx="3808969" cy="334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7FA8DDB-5A0A-7EFC-C32B-ADB998BFD193}"/>
              </a:ext>
            </a:extLst>
          </p:cNvPr>
          <p:cNvSpPr txBox="1"/>
          <p:nvPr/>
        </p:nvSpPr>
        <p:spPr>
          <a:xfrm>
            <a:off x="2733273" y="1492807"/>
            <a:ext cx="202874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endParaRPr lang="vi-VN" b="1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DF1A65B-532A-D1EC-9858-D73726F91620}"/>
              </a:ext>
            </a:extLst>
          </p:cNvPr>
          <p:cNvSpPr txBox="1"/>
          <p:nvPr/>
        </p:nvSpPr>
        <p:spPr>
          <a:xfrm>
            <a:off x="2733273" y="2761132"/>
            <a:ext cx="202874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A9A3853-DB52-7229-DE01-D6F2A05F7180}"/>
              </a:ext>
            </a:extLst>
          </p:cNvPr>
          <p:cNvSpPr txBox="1"/>
          <p:nvPr/>
        </p:nvSpPr>
        <p:spPr>
          <a:xfrm>
            <a:off x="5274665" y="2767406"/>
            <a:ext cx="202874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F5CED55-C3D3-B8BD-CBF8-2A56AE2FBD21}"/>
              </a:ext>
            </a:extLst>
          </p:cNvPr>
          <p:cNvSpPr txBox="1"/>
          <p:nvPr/>
        </p:nvSpPr>
        <p:spPr>
          <a:xfrm>
            <a:off x="2733273" y="4047567"/>
            <a:ext cx="20287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BEB41A8-12DB-B48E-17CD-80968C32EFCA}"/>
              </a:ext>
            </a:extLst>
          </p:cNvPr>
          <p:cNvSpPr txBox="1"/>
          <p:nvPr/>
        </p:nvSpPr>
        <p:spPr>
          <a:xfrm>
            <a:off x="5865431" y="2486401"/>
            <a:ext cx="202874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endParaRPr lang="vi-VN" b="1" dirty="0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9E3155B-DCEC-2131-FE79-D8828E394E48}"/>
              </a:ext>
            </a:extLst>
          </p:cNvPr>
          <p:cNvSpPr txBox="1"/>
          <p:nvPr/>
        </p:nvSpPr>
        <p:spPr>
          <a:xfrm>
            <a:off x="6068305" y="2486400"/>
            <a:ext cx="202874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160A33A-CBD0-A4C0-41C9-130FC5480FBC}"/>
              </a:ext>
            </a:extLst>
          </p:cNvPr>
          <p:cNvSpPr txBox="1"/>
          <p:nvPr/>
        </p:nvSpPr>
        <p:spPr>
          <a:xfrm>
            <a:off x="6271179" y="2486399"/>
            <a:ext cx="202874" cy="30777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03AF9C9-B42E-A81F-0A55-455296CEC924}"/>
              </a:ext>
            </a:extLst>
          </p:cNvPr>
          <p:cNvSpPr txBox="1"/>
          <p:nvPr/>
        </p:nvSpPr>
        <p:spPr>
          <a:xfrm>
            <a:off x="6482861" y="2486398"/>
            <a:ext cx="202874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vi-VN" b="1" dirty="0">
              <a:solidFill>
                <a:schemeClr val="tx1"/>
              </a:solidFill>
            </a:endParaRPr>
          </a:p>
        </p:txBody>
      </p:sp>
      <p:sp>
        <p:nvSpPr>
          <p:cNvPr id="22" name="Tiêu đề phụ 2">
            <a:extLst>
              <a:ext uri="{FF2B5EF4-FFF2-40B4-BE49-F238E27FC236}">
                <a16:creationId xmlns:a16="http://schemas.microsoft.com/office/drawing/2014/main" id="{2A171876-3E13-1F4D-3B30-10F247075C42}"/>
              </a:ext>
            </a:extLst>
          </p:cNvPr>
          <p:cNvSpPr txBox="1">
            <a:spLocks/>
          </p:cNvSpPr>
          <p:nvPr/>
        </p:nvSpPr>
        <p:spPr>
          <a:xfrm>
            <a:off x="7714785" y="1848567"/>
            <a:ext cx="3808969" cy="334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Counter-clockwise.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Scan rate = 4k Hz.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4k samples/scan.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Total: 16k samples</a:t>
            </a:r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E76BA1F3-5C39-EC2C-0D37-6AD3E5DBC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333" y="5020451"/>
            <a:ext cx="6334122" cy="74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8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373468"/>
            <a:ext cx="6053649" cy="477470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6F6FEE4-0FE1-F4CB-6C8C-7D065D703D35}"/>
              </a:ext>
            </a:extLst>
          </p:cNvPr>
          <p:cNvSpPr/>
          <p:nvPr/>
        </p:nvSpPr>
        <p:spPr>
          <a:xfrm>
            <a:off x="1317071" y="1451295"/>
            <a:ext cx="3741489" cy="197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1152DC89-CBCF-F48E-AC0C-7D906A9D5317}"/>
              </a:ext>
            </a:extLst>
          </p:cNvPr>
          <p:cNvSpPr/>
          <p:nvPr/>
        </p:nvSpPr>
        <p:spPr>
          <a:xfrm>
            <a:off x="5184395" y="1451295"/>
            <a:ext cx="2004969" cy="19777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607FC5-7CF6-75DF-784A-C46B87BDA28C}"/>
              </a:ext>
            </a:extLst>
          </p:cNvPr>
          <p:cNvSpPr/>
          <p:nvPr/>
        </p:nvSpPr>
        <p:spPr>
          <a:xfrm>
            <a:off x="1317072" y="3565321"/>
            <a:ext cx="3380763" cy="22230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FF107E1-1E2F-0BEF-0F3D-02A65CB919B7}"/>
              </a:ext>
            </a:extLst>
          </p:cNvPr>
          <p:cNvSpPr/>
          <p:nvPr/>
        </p:nvSpPr>
        <p:spPr>
          <a:xfrm>
            <a:off x="4932727" y="3565321"/>
            <a:ext cx="2256638" cy="22230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73565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36" t="1631" b="56949"/>
          <a:stretch/>
        </p:blipFill>
        <p:spPr>
          <a:xfrm>
            <a:off x="1251332" y="1565595"/>
            <a:ext cx="5880987" cy="3495540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Converter</a:t>
            </a:r>
            <a:endParaRPr lang="vi-VN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444E8B4-07DD-CA6D-4ACF-5E500E124F4C}"/>
              </a:ext>
            </a:extLst>
          </p:cNvPr>
          <p:cNvSpPr/>
          <p:nvPr/>
        </p:nvSpPr>
        <p:spPr>
          <a:xfrm>
            <a:off x="3474720" y="1912620"/>
            <a:ext cx="1181100" cy="90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657EA1A-5D98-C44E-52C8-5D4BE08A4834}"/>
              </a:ext>
            </a:extLst>
          </p:cNvPr>
          <p:cNvSpPr txBox="1">
            <a:spLocks/>
          </p:cNvSpPr>
          <p:nvPr/>
        </p:nvSpPr>
        <p:spPr>
          <a:xfrm>
            <a:off x="7249965" y="1565594"/>
            <a:ext cx="3808969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Quantized first.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Binary and digital encoding.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 bits/sample.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6105C60-01EB-BF91-2917-725A837B1DCE}"/>
              </a:ext>
            </a:extLst>
          </p:cNvPr>
          <p:cNvSpPr/>
          <p:nvPr/>
        </p:nvSpPr>
        <p:spPr>
          <a:xfrm>
            <a:off x="3474719" y="1912620"/>
            <a:ext cx="1181100" cy="90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2274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36" t="1631" b="56949"/>
          <a:stretch/>
        </p:blipFill>
        <p:spPr>
          <a:xfrm>
            <a:off x="1251332" y="1565595"/>
            <a:ext cx="5880987" cy="3495540"/>
          </a:xfrm>
          <a:prstGeom prst="rect">
            <a:avLst/>
          </a:prstGeom>
        </p:spPr>
      </p:pic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Converter</a:t>
            </a:r>
            <a:endParaRPr lang="vi-VN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A1BD8F6-D0A7-69BF-D9E7-3A36356DFC22}"/>
              </a:ext>
            </a:extLst>
          </p:cNvPr>
          <p:cNvSpPr/>
          <p:nvPr/>
        </p:nvSpPr>
        <p:spPr>
          <a:xfrm>
            <a:off x="1251332" y="2377440"/>
            <a:ext cx="1583308" cy="312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9B364847-CACB-7123-B14E-DC482FFACA18}"/>
              </a:ext>
            </a:extLst>
          </p:cNvPr>
          <p:cNvSpPr/>
          <p:nvPr/>
        </p:nvSpPr>
        <p:spPr>
          <a:xfrm>
            <a:off x="4703192" y="2381250"/>
            <a:ext cx="958468" cy="312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DE59162-3111-D3A2-C2F9-FC221DF926D4}"/>
              </a:ext>
            </a:extLst>
          </p:cNvPr>
          <p:cNvSpPr txBox="1"/>
          <p:nvPr/>
        </p:nvSpPr>
        <p:spPr>
          <a:xfrm>
            <a:off x="3370517" y="2856579"/>
            <a:ext cx="1332675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bits/sample</a:t>
            </a:r>
            <a:endParaRPr lang="vi-VN" b="1" dirty="0"/>
          </a:p>
        </p:txBody>
      </p:sp>
      <p:sp>
        <p:nvSpPr>
          <p:cNvPr id="8" name="Tiêu đề phụ 2">
            <a:extLst>
              <a:ext uri="{FF2B5EF4-FFF2-40B4-BE49-F238E27FC236}">
                <a16:creationId xmlns:a16="http://schemas.microsoft.com/office/drawing/2014/main" id="{869F7A28-A61F-581F-5116-68046B6ECEFB}"/>
              </a:ext>
            </a:extLst>
          </p:cNvPr>
          <p:cNvSpPr txBox="1">
            <a:spLocks/>
          </p:cNvSpPr>
          <p:nvPr/>
        </p:nvSpPr>
        <p:spPr>
          <a:xfrm>
            <a:off x="7249965" y="1565594"/>
            <a:ext cx="3808969" cy="357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Total: 64 kbps.</a:t>
            </a:r>
          </a:p>
        </p:txBody>
      </p:sp>
    </p:spTree>
    <p:extLst>
      <p:ext uri="{BB962C8B-B14F-4D97-AF65-F5344CB8AC3E}">
        <p14:creationId xmlns:p14="http://schemas.microsoft.com/office/powerpoint/2010/main" val="4053172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44C6E17-7AA7-D6AF-3749-E034BA93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373468"/>
            <a:ext cx="6053649" cy="477470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66F6FEE4-0FE1-F4CB-6C8C-7D065D703D35}"/>
              </a:ext>
            </a:extLst>
          </p:cNvPr>
          <p:cNvSpPr/>
          <p:nvPr/>
        </p:nvSpPr>
        <p:spPr>
          <a:xfrm>
            <a:off x="1317071" y="1451295"/>
            <a:ext cx="3741489" cy="197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1152DC89-CBCF-F48E-AC0C-7D906A9D5317}"/>
              </a:ext>
            </a:extLst>
          </p:cNvPr>
          <p:cNvSpPr/>
          <p:nvPr/>
        </p:nvSpPr>
        <p:spPr>
          <a:xfrm>
            <a:off x="5184395" y="1451295"/>
            <a:ext cx="2004969" cy="19777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F4607FC5-7CF6-75DF-784A-C46B87BDA28C}"/>
              </a:ext>
            </a:extLst>
          </p:cNvPr>
          <p:cNvSpPr/>
          <p:nvPr/>
        </p:nvSpPr>
        <p:spPr>
          <a:xfrm>
            <a:off x="1317072" y="3565321"/>
            <a:ext cx="3380763" cy="22230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3FF107E1-1E2F-0BEF-0F3D-02A65CB919B7}"/>
              </a:ext>
            </a:extLst>
          </p:cNvPr>
          <p:cNvSpPr/>
          <p:nvPr/>
        </p:nvSpPr>
        <p:spPr>
          <a:xfrm>
            <a:off x="4932727" y="3565321"/>
            <a:ext cx="2256638" cy="22230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1788D004-3450-B445-82A7-C9032BA6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5970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1311</TotalTime>
  <Words>207</Words>
  <Application>Microsoft Office PowerPoint</Application>
  <PresentationFormat>Màn hình rộng</PresentationFormat>
  <Paragraphs>55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17</vt:i4>
      </vt:variant>
    </vt:vector>
  </HeadingPairs>
  <TitlesOfParts>
    <vt:vector size="26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Wingdings</vt:lpstr>
      <vt:lpstr>Futuristic Background by Slidesgo</vt:lpstr>
      <vt:lpstr>Slidesgo Final Pages</vt:lpstr>
      <vt:lpstr>CHAPTER 8</vt:lpstr>
      <vt:lpstr>FIGURE 8.8</vt:lpstr>
      <vt:lpstr>SECTIONS</vt:lpstr>
      <vt:lpstr>PAM Analog Samples</vt:lpstr>
      <vt:lpstr>PAM Analog Samples</vt:lpstr>
      <vt:lpstr>SECTIONS</vt:lpstr>
      <vt:lpstr>Analog To Digital Converter</vt:lpstr>
      <vt:lpstr>Analog To Digital Converter</vt:lpstr>
      <vt:lpstr>SECTIONS</vt:lpstr>
      <vt:lpstr>Digital Inputs</vt:lpstr>
      <vt:lpstr>Digital Inputs</vt:lpstr>
      <vt:lpstr>Digital Inputs</vt:lpstr>
      <vt:lpstr>SECTIONS</vt:lpstr>
      <vt:lpstr>Scan Operation</vt:lpstr>
      <vt:lpstr>Scan Operation</vt:lpstr>
      <vt:lpstr>Scan Operation</vt:lpstr>
      <vt:lpstr>THANKS FOR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creator>Lê Huỳnh Quang Vũ</dc:creator>
  <cp:lastModifiedBy>Lê Huỳnh Quang Vũ</cp:lastModifiedBy>
  <cp:revision>17</cp:revision>
  <dcterms:created xsi:type="dcterms:W3CDTF">2023-05-27T06:40:21Z</dcterms:created>
  <dcterms:modified xsi:type="dcterms:W3CDTF">2023-05-28T05:01:43Z</dcterms:modified>
</cp:coreProperties>
</file>